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4" r:id="rId5"/>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82B4108-A690-A476-9C8F-5B656B060D58}" name="Chrysa Lamprinakou" initials="CL" userId="S::Chrysa.Lamprinakou@surveycoordination.com::97b82b60-cfd2-465d-8b47-cc1dacd4761a" providerId="AD"/>
  <p188:author id="{39CEF727-772A-E8B9-BA1C-9A3C539F17B9}" name="Caroline Killpack" initials="CK" userId="S::Caroline.Killpack@PickerEurope.ac.uk::75746590-78e4-43e6-a9cc-06446ab34e3d" providerId="AD"/>
  <p188:author id="{62855C30-F27B-4AF1-A4D5-31913ABB42B5}" name="Anca Postolache" initials="AP" userId="S::Anca.Postolache@surveycoordination.com::071090b0-dd8b-4af8-b568-9362f129f62d" providerId="AD"/>
  <p188:author id="{175DE54D-B071-8829-1CBE-DDE26626C8D9}" name="James, Alice" initials="JA" userId="S::alice.james@cqc.org.uk::957c40c3-74fc-4387-b314-23310550a198" providerId="AD"/>
  <p188:author id="{B37235CF-0EB0-42FA-5E42-14261A771B64}" name="Collins, Nicola" initials="CN" userId="S::nicola.collins@cqc.org.uk::f3bf8cb9-0e06-460e-81d8-cf19b1588764" providerId="AD"/>
  <p188:author id="{8A44CAE5-AFAC-B2C6-45F5-DE2AC52CE724}" name="Samantha Guymer" initials="SG" userId="S::samantha.guymer@surveycoordination.com::a72ea3af-22a1-4fd9-b055-c7f2801cb0b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893277"/>
    <a:srgbClr val="025E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1206" y="5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30/03/2023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4176956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30/03/2023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202003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30/03/2023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3046503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91447E-8AF4-4F4F-8E63-14F110127C18}" type="datetimeFigureOut">
              <a:rPr lang="en-GB" smtClean="0"/>
              <a:t>30/03/2023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85688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91447E-8AF4-4F4F-8E63-14F110127C18}" type="datetimeFigureOut">
              <a:rPr lang="en-GB" smtClean="0"/>
              <a:t>30/03/2023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1446068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91447E-8AF4-4F4F-8E63-14F110127C18}" type="datetimeFigureOut">
              <a:rPr lang="en-GB" smtClean="0"/>
              <a:t>30/03/2023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107345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91447E-8AF4-4F4F-8E63-14F110127C18}" type="datetimeFigureOut">
              <a:rPr lang="en-GB" smtClean="0"/>
              <a:t>30/03/2023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3286303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91447E-8AF4-4F4F-8E63-14F110127C18}" type="datetimeFigureOut">
              <a:rPr lang="en-GB" smtClean="0"/>
              <a:t>30/03/2023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101574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91447E-8AF4-4F4F-8E63-14F110127C18}" type="datetimeFigureOut">
              <a:rPr lang="en-GB" smtClean="0"/>
              <a:t>30/03/2023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79176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91447E-8AF4-4F4F-8E63-14F110127C18}" type="datetimeFigureOut">
              <a:rPr lang="en-GB" smtClean="0"/>
              <a:t>30/03/2023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829566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091447E-8AF4-4F4F-8E63-14F110127C18}" type="datetimeFigureOut">
              <a:rPr lang="en-GB" smtClean="0"/>
              <a:t>30/03/2023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A56A00-FE1F-49DF-BB9A-A88472B66357}" type="slidenum">
              <a:rPr lang="en-GB" smtClean="0"/>
              <a:t>‹#›</a:t>
            </a:fld>
            <a:endParaRPr lang="en-GB"/>
          </a:p>
        </p:txBody>
      </p:sp>
    </p:spTree>
    <p:extLst>
      <p:ext uri="{BB962C8B-B14F-4D97-AF65-F5344CB8AC3E}">
        <p14:creationId xmlns:p14="http://schemas.microsoft.com/office/powerpoint/2010/main" val="2933761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091447E-8AF4-4F4F-8E63-14F110127C18}" type="datetimeFigureOut">
              <a:rPr lang="en-GB" smtClean="0"/>
              <a:t>30/03/2023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7A56A00-FE1F-49DF-BB9A-A88472B66357}" type="slidenum">
              <a:rPr lang="en-GB" smtClean="0"/>
              <a:t>‹#›</a:t>
            </a:fld>
            <a:endParaRPr lang="en-GB"/>
          </a:p>
        </p:txBody>
      </p:sp>
    </p:spTree>
    <p:extLst>
      <p:ext uri="{BB962C8B-B14F-4D97-AF65-F5344CB8AC3E}">
        <p14:creationId xmlns:p14="http://schemas.microsoft.com/office/powerpoint/2010/main" val="746905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erson sitting in front of a computer&#10;&#10;Description automatically generated with low confidence">
            <a:extLst>
              <a:ext uri="{FF2B5EF4-FFF2-40B4-BE49-F238E27FC236}">
                <a16:creationId xmlns:a16="http://schemas.microsoft.com/office/drawing/2014/main" id="{7CC4FBD3-15B3-1291-4721-F612CD4AEF40}"/>
              </a:ext>
            </a:extLst>
          </p:cNvPr>
          <p:cNvPicPr>
            <a:picLocks noChangeAspect="1"/>
          </p:cNvPicPr>
          <p:nvPr/>
        </p:nvPicPr>
        <p:blipFill rotWithShape="1">
          <a:blip r:embed="rId2">
            <a:alphaModFix amt="20000"/>
            <a:extLst>
              <a:ext uri="{28A0092B-C50C-407E-A947-70E740481C1C}">
                <a14:useLocalDpi xmlns:a14="http://schemas.microsoft.com/office/drawing/2010/main" val="0"/>
              </a:ext>
            </a:extLst>
          </a:blip>
          <a:srcRect t="13463" r="3088"/>
          <a:stretch/>
        </p:blipFill>
        <p:spPr>
          <a:xfrm>
            <a:off x="1" y="-1"/>
            <a:ext cx="6857998" cy="9177261"/>
          </a:xfrm>
          <a:prstGeom prst="rect">
            <a:avLst/>
          </a:prstGeom>
        </p:spPr>
      </p:pic>
      <p:sp>
        <p:nvSpPr>
          <p:cNvPr id="17" name="docshape2">
            <a:extLst>
              <a:ext uri="{FF2B5EF4-FFF2-40B4-BE49-F238E27FC236}">
                <a16:creationId xmlns:a16="http://schemas.microsoft.com/office/drawing/2014/main" id="{CEE0AF6A-478A-4342-9E25-95F288EAFC0E}"/>
              </a:ext>
            </a:extLst>
          </p:cNvPr>
          <p:cNvSpPr>
            <a:spLocks noChangeArrowheads="1"/>
          </p:cNvSpPr>
          <p:nvPr/>
        </p:nvSpPr>
        <p:spPr bwMode="auto">
          <a:xfrm>
            <a:off x="-18402" y="8200929"/>
            <a:ext cx="6876401" cy="1754326"/>
          </a:xfrm>
          <a:prstGeom prst="rect">
            <a:avLst/>
          </a:prstGeom>
          <a:solidFill>
            <a:srgbClr val="025EB6"/>
          </a:solidFill>
          <a:ln>
            <a:noFill/>
          </a:ln>
        </p:spPr>
        <p:txBody>
          <a:bodyPr rot="0" vert="horz" wrap="square" lIns="91440" tIns="45720" rIns="91440" bIns="45720" anchor="t" anchorCtr="0" upright="1">
            <a:noAutofit/>
          </a:bodyPr>
          <a:lstStyle/>
          <a:p>
            <a:endParaRPr lang="en-GB" dirty="0"/>
          </a:p>
        </p:txBody>
      </p:sp>
      <p:pic>
        <p:nvPicPr>
          <p:cNvPr id="4" name="image2.png">
            <a:extLst>
              <a:ext uri="{FF2B5EF4-FFF2-40B4-BE49-F238E27FC236}">
                <a16:creationId xmlns:a16="http://schemas.microsoft.com/office/drawing/2014/main" id="{A1A04BB1-8F72-F83B-0888-61223E0EB1DA}"/>
              </a:ext>
            </a:extLst>
          </p:cNvPr>
          <p:cNvPicPr>
            <a:picLocks noChangeAspect="1"/>
          </p:cNvPicPr>
          <p:nvPr/>
        </p:nvPicPr>
        <p:blipFill>
          <a:blip r:embed="rId3" cstate="print"/>
          <a:stretch>
            <a:fillRect/>
          </a:stretch>
        </p:blipFill>
        <p:spPr>
          <a:xfrm>
            <a:off x="396648" y="304836"/>
            <a:ext cx="2190115" cy="695325"/>
          </a:xfrm>
          <a:prstGeom prst="rect">
            <a:avLst/>
          </a:prstGeom>
        </p:spPr>
      </p:pic>
      <p:pic>
        <p:nvPicPr>
          <p:cNvPr id="5" name="image3.jpeg" descr="NHS 10mm - RGB Blue">
            <a:extLst>
              <a:ext uri="{FF2B5EF4-FFF2-40B4-BE49-F238E27FC236}">
                <a16:creationId xmlns:a16="http://schemas.microsoft.com/office/drawing/2014/main" id="{0333A2E9-6822-EF0E-E6DD-65240316EF3B}"/>
              </a:ext>
            </a:extLst>
          </p:cNvPr>
          <p:cNvPicPr>
            <a:picLocks noChangeAspect="1"/>
          </p:cNvPicPr>
          <p:nvPr/>
        </p:nvPicPr>
        <p:blipFill>
          <a:blip r:embed="rId4" cstate="print"/>
          <a:stretch>
            <a:fillRect/>
          </a:stretch>
        </p:blipFill>
        <p:spPr>
          <a:xfrm>
            <a:off x="5369695" y="313932"/>
            <a:ext cx="1226185" cy="494030"/>
          </a:xfrm>
          <a:prstGeom prst="rect">
            <a:avLst/>
          </a:prstGeom>
        </p:spPr>
      </p:pic>
      <p:sp>
        <p:nvSpPr>
          <p:cNvPr id="7" name="TextBox 6">
            <a:extLst>
              <a:ext uri="{FF2B5EF4-FFF2-40B4-BE49-F238E27FC236}">
                <a16:creationId xmlns:a16="http://schemas.microsoft.com/office/drawing/2014/main" id="{BAC8EB52-D167-3F0C-49BA-B094AB536A4C}"/>
              </a:ext>
            </a:extLst>
          </p:cNvPr>
          <p:cNvSpPr txBox="1"/>
          <p:nvPr/>
        </p:nvSpPr>
        <p:spPr>
          <a:xfrm>
            <a:off x="282680" y="1323362"/>
            <a:ext cx="6313200" cy="1200329"/>
          </a:xfrm>
          <a:prstGeom prst="rect">
            <a:avLst/>
          </a:prstGeom>
          <a:noFill/>
        </p:spPr>
        <p:txBody>
          <a:bodyPr wrap="square">
            <a:spAutoFit/>
          </a:bodyPr>
          <a:lstStyle/>
          <a:p>
            <a:pPr marL="71755" marR="828040">
              <a:spcBef>
                <a:spcPts val="1800"/>
              </a:spcBef>
              <a:spcAft>
                <a:spcPts val="0"/>
              </a:spcAft>
            </a:pPr>
            <a:r>
              <a:rPr lang="en-GB" sz="3600" b="1" spc="-35" dirty="0">
                <a:solidFill>
                  <a:srgbClr val="893277"/>
                </a:solidFill>
                <a:effectLst/>
                <a:latin typeface="Arial Black" panose="020B0A04020102020204" pitchFamily="34" charset="0"/>
                <a:ea typeface="Arial" panose="020B0604020202020204" pitchFamily="34" charset="0"/>
              </a:rPr>
              <a:t>Tell us your views on mental health care</a:t>
            </a:r>
            <a:endParaRPr lang="en-GB" sz="3600" b="1" dirty="0">
              <a:solidFill>
                <a:srgbClr val="893277"/>
              </a:solidFill>
              <a:effectLst/>
              <a:latin typeface="Arial Black" panose="020B0A04020102020204" pitchFamily="34" charset="0"/>
              <a:ea typeface="Arial" panose="020B0604020202020204" pitchFamily="34" charset="0"/>
            </a:endParaRPr>
          </a:p>
        </p:txBody>
      </p:sp>
      <p:sp>
        <p:nvSpPr>
          <p:cNvPr id="28" name="TextBox 27">
            <a:extLst>
              <a:ext uri="{FF2B5EF4-FFF2-40B4-BE49-F238E27FC236}">
                <a16:creationId xmlns:a16="http://schemas.microsoft.com/office/drawing/2014/main" id="{4769F4B7-C9A9-4222-A726-51FB840FAD63}"/>
              </a:ext>
            </a:extLst>
          </p:cNvPr>
          <p:cNvSpPr txBox="1"/>
          <p:nvPr/>
        </p:nvSpPr>
        <p:spPr>
          <a:xfrm>
            <a:off x="404016" y="4548469"/>
            <a:ext cx="6165224" cy="1200329"/>
          </a:xfrm>
          <a:prstGeom prst="rect">
            <a:avLst/>
          </a:prstGeom>
          <a:noFill/>
        </p:spPr>
        <p:txBody>
          <a:bodyPr wrap="square">
            <a:spAutoFit/>
          </a:bodyPr>
          <a:lstStyle/>
          <a:p>
            <a:r>
              <a:rPr lang="en-GB" b="0" i="0" u="none" strike="noStrike" dirty="0">
                <a:effectLst/>
                <a:latin typeface="Arial" panose="020B0604020202020204" pitchFamily="34" charset="0"/>
                <a:cs typeface="Arial" panose="020B0604020202020204" pitchFamily="34" charset="0"/>
              </a:rPr>
              <a:t>This is a national survey and last year we heard the views of nearly 15,000 people. The results are crucial </a:t>
            </a:r>
            <a:r>
              <a:rPr lang="en-GB" i="0" u="none" strike="noStrike" dirty="0">
                <a:effectLst/>
                <a:latin typeface="Arial" panose="020B0604020202020204" pitchFamily="34" charset="0"/>
                <a:cs typeface="Arial" panose="020B0604020202020204" pitchFamily="34" charset="0"/>
              </a:rPr>
              <a:t>to improving the quality of care and people’s mental health care experiences</a:t>
            </a:r>
            <a:r>
              <a:rPr lang="en-GB" b="1" i="0" u="none" strike="noStrike" dirty="0">
                <a:solidFill>
                  <a:srgbClr val="4D4639"/>
                </a:solidFill>
                <a:effectLst/>
                <a:latin typeface="Arial" panose="020B0604020202020204" pitchFamily="34" charset="0"/>
                <a:cs typeface="Arial" panose="020B0604020202020204" pitchFamily="34" charset="0"/>
              </a:rPr>
              <a:t>.   </a:t>
            </a:r>
            <a:endParaRPr lang="en-GB" b="1" dirty="0">
              <a:solidFill>
                <a:srgbClr val="4D4639"/>
              </a:solidFill>
              <a:effectLst/>
              <a:latin typeface="Arial" panose="020B0604020202020204" pitchFamily="34" charset="0"/>
              <a:cs typeface="Arial" panose="020B0604020202020204" pitchFamily="34" charset="0"/>
            </a:endParaRPr>
          </a:p>
        </p:txBody>
      </p:sp>
      <p:sp>
        <p:nvSpPr>
          <p:cNvPr id="30" name="TextBox 29">
            <a:extLst>
              <a:ext uri="{FF2B5EF4-FFF2-40B4-BE49-F238E27FC236}">
                <a16:creationId xmlns:a16="http://schemas.microsoft.com/office/drawing/2014/main" id="{B2BC5ABA-B821-4085-8024-B9001D466A07}"/>
              </a:ext>
            </a:extLst>
          </p:cNvPr>
          <p:cNvSpPr txBox="1"/>
          <p:nvPr/>
        </p:nvSpPr>
        <p:spPr>
          <a:xfrm>
            <a:off x="386575" y="3939787"/>
            <a:ext cx="5076500" cy="461665"/>
          </a:xfrm>
          <a:prstGeom prst="rect">
            <a:avLst/>
          </a:prstGeom>
          <a:noFill/>
        </p:spPr>
        <p:txBody>
          <a:bodyPr wrap="square">
            <a:spAutoFit/>
          </a:bodyPr>
          <a:lstStyle/>
          <a:p>
            <a:r>
              <a:rPr lang="en-GB" sz="2400" b="1" dirty="0">
                <a:solidFill>
                  <a:srgbClr val="005EB8"/>
                </a:solidFill>
                <a:latin typeface="Arial" panose="020B0604020202020204" pitchFamily="34" charset="0"/>
                <a:cs typeface="Arial" panose="020B0604020202020204" pitchFamily="34" charset="0"/>
              </a:rPr>
              <a:t>Help us to improve your services</a:t>
            </a:r>
            <a:endParaRPr lang="en-GB" sz="2400" b="1" dirty="0">
              <a:solidFill>
                <a:srgbClr val="005EB8"/>
              </a:solidFill>
              <a:effectLst/>
              <a:latin typeface="Arial" panose="020B0604020202020204" pitchFamily="34" charset="0"/>
              <a:cs typeface="Arial" panose="020B0604020202020204" pitchFamily="34" charset="0"/>
            </a:endParaRPr>
          </a:p>
        </p:txBody>
      </p:sp>
      <p:sp>
        <p:nvSpPr>
          <p:cNvPr id="31" name="TextBox 30">
            <a:extLst>
              <a:ext uri="{FF2B5EF4-FFF2-40B4-BE49-F238E27FC236}">
                <a16:creationId xmlns:a16="http://schemas.microsoft.com/office/drawing/2014/main" id="{073C04EB-5EE6-41B3-BBE2-492FE3B60FBE}"/>
              </a:ext>
            </a:extLst>
          </p:cNvPr>
          <p:cNvSpPr txBox="1"/>
          <p:nvPr/>
        </p:nvSpPr>
        <p:spPr>
          <a:xfrm>
            <a:off x="386575" y="3105679"/>
            <a:ext cx="6182665" cy="646331"/>
          </a:xfrm>
          <a:prstGeom prst="rect">
            <a:avLst/>
          </a:prstGeom>
          <a:noFill/>
        </p:spPr>
        <p:txBody>
          <a:bodyPr wrap="square">
            <a:spAutoFit/>
          </a:bodyPr>
          <a:lstStyle/>
          <a:p>
            <a:r>
              <a:rPr lang="en-GB" b="1" i="0" u="none" strike="noStrike" dirty="0">
                <a:effectLst/>
                <a:latin typeface="Arial" panose="020B0604020202020204" pitchFamily="34" charset="0"/>
                <a:cs typeface="Arial" panose="020B0604020202020204" pitchFamily="34" charset="0"/>
              </a:rPr>
              <a:t>This trust will soon be carrying out a survey to understand what you think about </a:t>
            </a:r>
            <a:r>
              <a:rPr lang="en-GB" b="1" dirty="0">
                <a:latin typeface="Arial" panose="020B0604020202020204" pitchFamily="34" charset="0"/>
                <a:cs typeface="Arial" panose="020B0604020202020204" pitchFamily="34" charset="0"/>
              </a:rPr>
              <a:t>your</a:t>
            </a:r>
            <a:r>
              <a:rPr lang="en-GB" b="1" i="0" u="none" strike="noStrike" dirty="0">
                <a:effectLst/>
                <a:latin typeface="Arial" panose="020B0604020202020204" pitchFamily="34" charset="0"/>
                <a:cs typeface="Arial" panose="020B0604020202020204" pitchFamily="34" charset="0"/>
              </a:rPr>
              <a:t> care. </a:t>
            </a:r>
            <a:endParaRPr lang="en-GB" b="1" dirty="0">
              <a:effectLst/>
              <a:latin typeface="Arial" panose="020B0604020202020204" pitchFamily="34" charset="0"/>
              <a:cs typeface="Arial" panose="020B0604020202020204" pitchFamily="34" charset="0"/>
            </a:endParaRPr>
          </a:p>
        </p:txBody>
      </p:sp>
      <p:sp>
        <p:nvSpPr>
          <p:cNvPr id="32" name="TextBox 31">
            <a:extLst>
              <a:ext uri="{FF2B5EF4-FFF2-40B4-BE49-F238E27FC236}">
                <a16:creationId xmlns:a16="http://schemas.microsoft.com/office/drawing/2014/main" id="{34A047A4-583E-4EA6-A32F-6ED76D4C1EE0}"/>
              </a:ext>
            </a:extLst>
          </p:cNvPr>
          <p:cNvSpPr txBox="1"/>
          <p:nvPr/>
        </p:nvSpPr>
        <p:spPr>
          <a:xfrm>
            <a:off x="378150" y="2561550"/>
            <a:ext cx="6209303" cy="461665"/>
          </a:xfrm>
          <a:prstGeom prst="rect">
            <a:avLst/>
          </a:prstGeom>
          <a:noFill/>
        </p:spPr>
        <p:txBody>
          <a:bodyPr wrap="square">
            <a:spAutoFit/>
          </a:bodyPr>
          <a:lstStyle/>
          <a:p>
            <a:r>
              <a:rPr lang="en-GB" sz="2400" b="1" i="0" u="none" strike="noStrike" dirty="0">
                <a:solidFill>
                  <a:srgbClr val="025EB6"/>
                </a:solidFill>
                <a:effectLst/>
                <a:latin typeface="Arial" panose="020B0604020202020204" pitchFamily="34" charset="0"/>
                <a:cs typeface="Arial" panose="020B0604020202020204" pitchFamily="34" charset="0"/>
              </a:rPr>
              <a:t>Community Mental Health Survey 2023</a:t>
            </a:r>
            <a:endParaRPr lang="en-GB" sz="2400" b="1" dirty="0">
              <a:solidFill>
                <a:srgbClr val="025EB6"/>
              </a:solidFill>
              <a:latin typeface="Arial" panose="020B0604020202020204" pitchFamily="34" charset="0"/>
              <a:cs typeface="Arial" panose="020B0604020202020204" pitchFamily="34" charset="0"/>
            </a:endParaRPr>
          </a:p>
        </p:txBody>
      </p:sp>
      <p:sp>
        <p:nvSpPr>
          <p:cNvPr id="36" name="TextBox 35">
            <a:extLst>
              <a:ext uri="{FF2B5EF4-FFF2-40B4-BE49-F238E27FC236}">
                <a16:creationId xmlns:a16="http://schemas.microsoft.com/office/drawing/2014/main" id="{89D4C3B5-44E6-493B-9D2E-2D35FBC0E946}"/>
              </a:ext>
            </a:extLst>
          </p:cNvPr>
          <p:cNvSpPr txBox="1"/>
          <p:nvPr/>
        </p:nvSpPr>
        <p:spPr>
          <a:xfrm>
            <a:off x="254000" y="8477927"/>
            <a:ext cx="3007011" cy="1200329"/>
          </a:xfrm>
          <a:prstGeom prst="rect">
            <a:avLst/>
          </a:prstGeom>
          <a:noFill/>
        </p:spPr>
        <p:txBody>
          <a:bodyPr wrap="square">
            <a:spAutoFit/>
          </a:bodyPr>
          <a:lstStyle/>
          <a:p>
            <a:r>
              <a:rPr lang="en-GB" dirty="0">
                <a:solidFill>
                  <a:schemeClr val="bg1"/>
                </a:solidFill>
                <a:latin typeface="Arial" panose="020B0604020202020204" pitchFamily="34" charset="0"/>
                <a:cs typeface="Arial" panose="020B0604020202020204" pitchFamily="34" charset="0"/>
              </a:rPr>
              <a:t>If you do not want to take part, or have any questions about the survey please contact:</a:t>
            </a:r>
          </a:p>
        </p:txBody>
      </p:sp>
      <p:sp>
        <p:nvSpPr>
          <p:cNvPr id="40" name="TextBox 39">
            <a:extLst>
              <a:ext uri="{FF2B5EF4-FFF2-40B4-BE49-F238E27FC236}">
                <a16:creationId xmlns:a16="http://schemas.microsoft.com/office/drawing/2014/main" id="{57AC6537-EA3B-4FE1-AE15-C3759D08B9E1}"/>
              </a:ext>
            </a:extLst>
          </p:cNvPr>
          <p:cNvSpPr txBox="1"/>
          <p:nvPr/>
        </p:nvSpPr>
        <p:spPr>
          <a:xfrm>
            <a:off x="430656" y="5909912"/>
            <a:ext cx="6165224" cy="2062103"/>
          </a:xfrm>
          <a:prstGeom prst="rect">
            <a:avLst/>
          </a:prstGeom>
          <a:noFill/>
        </p:spPr>
        <p:txBody>
          <a:bodyPr wrap="square">
            <a:spAutoFit/>
          </a:bodyPr>
          <a:lstStyle/>
          <a:p>
            <a:r>
              <a:rPr lang="en-GB" b="0" i="0" u="none" strike="noStrike" dirty="0">
                <a:effectLst/>
                <a:latin typeface="Arial" panose="020B0604020202020204" pitchFamily="34" charset="0"/>
                <a:cs typeface="Arial" panose="020B0604020202020204" pitchFamily="34" charset="0"/>
              </a:rPr>
              <a:t>Participation is </a:t>
            </a:r>
            <a:r>
              <a:rPr lang="en-GB" b="1" i="0" u="none" strike="noStrike" dirty="0">
                <a:solidFill>
                  <a:srgbClr val="035DB8"/>
                </a:solidFill>
                <a:effectLst/>
                <a:latin typeface="Arial" panose="020B0604020202020204" pitchFamily="34" charset="0"/>
                <a:cs typeface="Arial" panose="020B0604020202020204" pitchFamily="34" charset="0"/>
              </a:rPr>
              <a:t>voluntary</a:t>
            </a:r>
            <a:r>
              <a:rPr lang="en-GB" b="0" i="0" u="none" strike="noStrike" dirty="0">
                <a:solidFill>
                  <a:srgbClr val="4D4639"/>
                </a:solidFill>
                <a:effectLst/>
                <a:latin typeface="Arial" panose="020B0604020202020204" pitchFamily="34" charset="0"/>
                <a:cs typeface="Arial" panose="020B0604020202020204" pitchFamily="34" charset="0"/>
              </a:rPr>
              <a:t> </a:t>
            </a:r>
            <a:r>
              <a:rPr lang="en-GB" i="0" u="none" strike="noStrike" dirty="0">
                <a:solidFill>
                  <a:schemeClr val="tx1">
                    <a:lumMod val="95000"/>
                    <a:lumOff val="5000"/>
                  </a:schemeClr>
                </a:solidFill>
                <a:effectLst/>
                <a:latin typeface="Arial" panose="020B0604020202020204" pitchFamily="34" charset="0"/>
                <a:cs typeface="Arial" panose="020B0604020202020204" pitchFamily="34" charset="0"/>
              </a:rPr>
              <a:t>and all answers are </a:t>
            </a:r>
            <a:r>
              <a:rPr lang="en-GB" b="1" i="0" u="none" strike="noStrike" dirty="0">
                <a:solidFill>
                  <a:srgbClr val="025EB6"/>
                </a:solidFill>
                <a:effectLst/>
                <a:latin typeface="Arial" panose="020B0604020202020204" pitchFamily="34" charset="0"/>
                <a:cs typeface="Arial" panose="020B0604020202020204" pitchFamily="34" charset="0"/>
              </a:rPr>
              <a:t>c</a:t>
            </a:r>
            <a:r>
              <a:rPr lang="en-GB" b="1" i="0" u="none" strike="noStrike" dirty="0">
                <a:solidFill>
                  <a:srgbClr val="035DB8"/>
                </a:solidFill>
                <a:effectLst/>
                <a:latin typeface="Arial" panose="020B0604020202020204" pitchFamily="34" charset="0"/>
                <a:cs typeface="Arial" panose="020B0604020202020204" pitchFamily="34" charset="0"/>
              </a:rPr>
              <a:t>onfidential</a:t>
            </a:r>
            <a:r>
              <a:rPr lang="en-GB" b="0" i="0" u="none" strike="noStrike" dirty="0">
                <a:effectLst/>
                <a:latin typeface="Arial" panose="020B0604020202020204" pitchFamily="34" charset="0"/>
                <a:cs typeface="Arial" panose="020B0604020202020204" pitchFamily="34" charset="0"/>
              </a:rPr>
              <a:t>.</a:t>
            </a:r>
          </a:p>
          <a:p>
            <a:endParaRPr lang="en-GB" sz="2000" dirty="0">
              <a:solidFill>
                <a:srgbClr val="035DB8"/>
              </a:solidFill>
              <a:latin typeface="Arial" panose="020B0604020202020204" pitchFamily="34" charset="0"/>
              <a:cs typeface="Arial" panose="020B0604020202020204" pitchFamily="34" charset="0"/>
            </a:endParaRPr>
          </a:p>
          <a:p>
            <a:r>
              <a:rPr lang="en-GB" b="0" i="0" u="none" strike="noStrike" dirty="0">
                <a:effectLst/>
                <a:latin typeface="Arial" panose="020B0604020202020204" pitchFamily="34" charset="0"/>
                <a:cs typeface="Arial" panose="020B0604020202020204" pitchFamily="34" charset="0"/>
              </a:rPr>
              <a:t>If you are invited to take part, your name, phone number, and postal address will only be used by researchers to carry out the survey. Your information will not be shared with anyone else, and all published data is </a:t>
            </a:r>
            <a:r>
              <a:rPr lang="en-GB" b="1" i="0" u="none" strike="noStrike" dirty="0">
                <a:solidFill>
                  <a:srgbClr val="005EB8"/>
                </a:solidFill>
                <a:effectLst/>
                <a:latin typeface="Arial" panose="020B0604020202020204" pitchFamily="34" charset="0"/>
                <a:cs typeface="Arial" panose="020B0604020202020204" pitchFamily="34" charset="0"/>
              </a:rPr>
              <a:t>anonymised</a:t>
            </a:r>
            <a:r>
              <a:rPr lang="en-GB" b="0" i="0" u="none" strike="noStrike" dirty="0">
                <a:effectLst/>
                <a:latin typeface="Arial" panose="020B0604020202020204" pitchFamily="34" charset="0"/>
                <a:cs typeface="Arial" panose="020B0604020202020204" pitchFamily="34" charset="0"/>
              </a:rPr>
              <a:t>. </a:t>
            </a:r>
            <a:endParaRPr lang="en-GB" dirty="0">
              <a:effectLst/>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C5302413-4DFF-4890-9AEC-1846AAE1E29E}"/>
              </a:ext>
            </a:extLst>
          </p:cNvPr>
          <p:cNvSpPr txBox="1"/>
          <p:nvPr/>
        </p:nvSpPr>
        <p:spPr>
          <a:xfrm>
            <a:off x="3302845" y="8720619"/>
            <a:ext cx="3435350" cy="738664"/>
          </a:xfrm>
          <a:prstGeom prst="rect">
            <a:avLst/>
          </a:prstGeom>
          <a:noFill/>
        </p:spPr>
        <p:txBody>
          <a:bodyPr wrap="square">
            <a:spAutoFit/>
          </a:bodyPr>
          <a:lstStyle/>
          <a:p>
            <a:pPr marL="285750" indent="-285750">
              <a:buFont typeface="Arial" panose="020B0604020202020204" pitchFamily="34" charset="0"/>
              <a:buChar char="•"/>
            </a:pPr>
            <a:r>
              <a:rPr lang="en-GB" sz="1400" dirty="0">
                <a:solidFill>
                  <a:schemeClr val="bg1"/>
                </a:solidFill>
                <a:latin typeface="Arial" panose="020B0604020202020204" pitchFamily="34" charset="0"/>
                <a:cs typeface="Arial" panose="020B0604020202020204" pitchFamily="34" charset="0"/>
              </a:rPr>
              <a:t>Trust phone number (required)</a:t>
            </a:r>
          </a:p>
          <a:p>
            <a:pPr marL="285750" indent="-285750">
              <a:buFont typeface="Arial" panose="020B0604020202020204" pitchFamily="34" charset="0"/>
              <a:buChar char="•"/>
            </a:pPr>
            <a:r>
              <a:rPr lang="en-GB" sz="1400" dirty="0">
                <a:solidFill>
                  <a:schemeClr val="bg1"/>
                </a:solidFill>
                <a:latin typeface="Arial" panose="020B0604020202020204" pitchFamily="34" charset="0"/>
                <a:cs typeface="Arial" panose="020B0604020202020204" pitchFamily="34" charset="0"/>
              </a:rPr>
              <a:t>Trust email address (if available) </a:t>
            </a:r>
          </a:p>
          <a:p>
            <a:pPr marL="285750" indent="-285750">
              <a:buFont typeface="Arial" panose="020B0604020202020204" pitchFamily="34" charset="0"/>
              <a:buChar char="•"/>
            </a:pPr>
            <a:r>
              <a:rPr lang="en-GB" sz="1400" dirty="0">
                <a:solidFill>
                  <a:schemeClr val="bg1"/>
                </a:solidFill>
                <a:latin typeface="Arial" panose="020B0604020202020204" pitchFamily="34" charset="0"/>
                <a:cs typeface="Arial" panose="020B0604020202020204" pitchFamily="34" charset="0"/>
              </a:rPr>
              <a:t>Trust Address (if available)</a:t>
            </a:r>
          </a:p>
        </p:txBody>
      </p:sp>
    </p:spTree>
    <p:extLst>
      <p:ext uri="{BB962C8B-B14F-4D97-AF65-F5344CB8AC3E}">
        <p14:creationId xmlns:p14="http://schemas.microsoft.com/office/powerpoint/2010/main" val="24986939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80EA4E9A0D10A4B86B174D08978D5EB" ma:contentTypeVersion="18" ma:contentTypeDescription="Create a new document." ma:contentTypeScope="" ma:versionID="4ff43469dd3e672972f2595a77e1261e">
  <xsd:schema xmlns:xsd="http://www.w3.org/2001/XMLSchema" xmlns:xs="http://www.w3.org/2001/XMLSchema" xmlns:p="http://schemas.microsoft.com/office/2006/metadata/properties" xmlns:ns2="c497441b-d3fe-4788-8629-aff52d38f515" xmlns:ns3="1d162527-c308-4a98-98b8-9e726c57dd8b" targetNamespace="http://schemas.microsoft.com/office/2006/metadata/properties" ma:root="true" ma:fieldsID="f97e9eb7b70693e5d2952c2065dcccfd" ns2:_="" ns3:_="">
    <xsd:import namespace="c497441b-d3fe-4788-8629-aff52d38f515"/>
    <xsd:import namespace="1d162527-c308-4a98-98b8-9e726c57dd8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Date2"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97441b-d3fe-4788-8629-aff52d38f5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Date2" ma:index="20" nillable="true" ma:displayName="Date2" ma:format="DateTime" ma:internalName="Date2">
      <xsd:simpleType>
        <xsd:restriction base="dms:DateTime"/>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df9d8e5-705b-4129-800a-08ca17c575e0"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d162527-c308-4a98-98b8-9e726c57dd8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f9b9cce-e594-4bda-ba48-132f42860941}" ma:internalName="TaxCatchAll" ma:showField="CatchAllData" ma:web="1d162527-c308-4a98-98b8-9e726c57dd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ate2 xmlns="c497441b-d3fe-4788-8629-aff52d38f515" xsi:nil="true"/>
    <lcf76f155ced4ddcb4097134ff3c332f xmlns="c497441b-d3fe-4788-8629-aff52d38f515">
      <Terms xmlns="http://schemas.microsoft.com/office/infopath/2007/PartnerControls"/>
    </lcf76f155ced4ddcb4097134ff3c332f>
    <TaxCatchAll xmlns="1d162527-c308-4a98-98b8-9e726c57dd8b" xsi:nil="true"/>
  </documentManagement>
</p:properties>
</file>

<file path=customXml/itemProps1.xml><?xml version="1.0" encoding="utf-8"?>
<ds:datastoreItem xmlns:ds="http://schemas.openxmlformats.org/officeDocument/2006/customXml" ds:itemID="{94EB1BBB-DED8-41BA-9DCA-0C55C2591E84}">
  <ds:schemaRefs>
    <ds:schemaRef ds:uri="http://schemas.microsoft.com/sharepoint/v3/contenttype/forms"/>
  </ds:schemaRefs>
</ds:datastoreItem>
</file>

<file path=customXml/itemProps2.xml><?xml version="1.0" encoding="utf-8"?>
<ds:datastoreItem xmlns:ds="http://schemas.openxmlformats.org/officeDocument/2006/customXml" ds:itemID="{891BC4FC-30E3-4351-BDF2-02CC640F0D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97441b-d3fe-4788-8629-aff52d38f515"/>
    <ds:schemaRef ds:uri="1d162527-c308-4a98-98b8-9e726c57dd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13A36B-0806-4BAB-9D04-9E9714FD4DDE}">
  <ds:schemaRefs>
    <ds:schemaRef ds:uri="http://schemas.openxmlformats.org/package/2006/metadata/core-properties"/>
    <ds:schemaRef ds:uri="http://www.w3.org/XML/1998/namespace"/>
    <ds:schemaRef ds:uri="http://purl.org/dc/terms/"/>
    <ds:schemaRef ds:uri="http://schemas.microsoft.com/office/2006/documentManagement/types"/>
    <ds:schemaRef ds:uri="http://schemas.microsoft.com/office/infopath/2007/PartnerControls"/>
    <ds:schemaRef ds:uri="1d162527-c308-4a98-98b8-9e726c57dd8b"/>
    <ds:schemaRef ds:uri="http://purl.org/dc/dcmitype/"/>
    <ds:schemaRef ds:uri="c497441b-d3fe-4788-8629-aff52d38f515"/>
    <ds:schemaRef ds:uri="http://schemas.microsoft.com/office/2006/metadata/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2026</TotalTime>
  <Words>164</Words>
  <Application>Microsoft Office PowerPoint</Application>
  <PresentationFormat>A4 Paper (210x297 mm)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Anca Postolache</dc:creator>
  <cp:lastModifiedBy>Chrysa Lamprinakou</cp:lastModifiedBy>
  <cp:revision>44</cp:revision>
  <dcterms:created xsi:type="dcterms:W3CDTF">2023-03-02T11:25:16Z</dcterms:created>
  <dcterms:modified xsi:type="dcterms:W3CDTF">2023-03-30T11:47:12Z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0x010100480EA4E9A0D10A4B86B174D08978D5EB</vt:lpwstr>
  </property>
  <property fmtid="{D5CDD505-2E9C-101B-9397-08002B2CF9AE}" pid="3" name="MediaServiceImageTags">
    <vt:lpwstr/>
  </property>
</Properties>
</file>